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3" r:id="rId1"/>
  </p:sldMasterIdLst>
  <p:notesMasterIdLst>
    <p:notesMasterId r:id="rId17"/>
  </p:notesMasterIdLst>
  <p:sldIdLst>
    <p:sldId id="256" r:id="rId2"/>
    <p:sldId id="270" r:id="rId3"/>
    <p:sldId id="266" r:id="rId4"/>
    <p:sldId id="269" r:id="rId5"/>
    <p:sldId id="268" r:id="rId6"/>
    <p:sldId id="267" r:id="rId7"/>
    <p:sldId id="258" r:id="rId8"/>
    <p:sldId id="262" r:id="rId9"/>
    <p:sldId id="263" r:id="rId10"/>
    <p:sldId id="264" r:id="rId11"/>
    <p:sldId id="259" r:id="rId12"/>
    <p:sldId id="273" r:id="rId13"/>
    <p:sldId id="260" r:id="rId14"/>
    <p:sldId id="271" r:id="rId15"/>
    <p:sldId id="272"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6606"/>
    <a:srgbClr val="115D7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4733" autoAdjust="0"/>
    <p:restoredTop sz="94713" autoAdjust="0"/>
  </p:normalViewPr>
  <p:slideViewPr>
    <p:cSldViewPr>
      <p:cViewPr varScale="1">
        <p:scale>
          <a:sx n="110" d="100"/>
          <a:sy n="110" d="100"/>
        </p:scale>
        <p:origin x="126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02322-FC2D-435C-8C9C-115F84C8286B}" type="datetimeFigureOut">
              <a:rPr lang="en-US" smtClean="0"/>
              <a:t>5/29/2013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266E77-E785-4BE3-B52A-0B18CDDCD06F}" type="slidenum">
              <a:rPr lang="en-US" smtClean="0"/>
              <a:t>‹#›</a:t>
            </a:fld>
            <a:endParaRPr lang="en-US"/>
          </a:p>
        </p:txBody>
      </p:sp>
    </p:spTree>
    <p:extLst>
      <p:ext uri="{BB962C8B-B14F-4D97-AF65-F5344CB8AC3E}">
        <p14:creationId xmlns:p14="http://schemas.microsoft.com/office/powerpoint/2010/main" val="2753389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Obelisk 2 – the sequel</a:t>
            </a:r>
            <a:r>
              <a:rPr lang="en-US" baseline="0" dirty="0" smtClean="0"/>
              <a:t> to last year’s “Obelisk” created by </a:t>
            </a:r>
            <a:r>
              <a:rPr lang="en-US" baseline="0" dirty="0" err="1" smtClean="0"/>
              <a:t>Ushan</a:t>
            </a:r>
            <a:r>
              <a:rPr lang="en-US" baseline="0" dirty="0" smtClean="0"/>
              <a:t> </a:t>
            </a:r>
            <a:r>
              <a:rPr lang="en-US" baseline="0" dirty="0" err="1" smtClean="0"/>
              <a:t>Abeysekera</a:t>
            </a:r>
            <a:r>
              <a:rPr lang="en-US" baseline="0" dirty="0" smtClean="0"/>
              <a:t>,  Ben Mosier, and myself.</a:t>
            </a:r>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1</a:t>
            </a:fld>
            <a:endParaRPr lang="en-US"/>
          </a:p>
        </p:txBody>
      </p:sp>
    </p:spTree>
    <p:extLst>
      <p:ext uri="{BB962C8B-B14F-4D97-AF65-F5344CB8AC3E}">
        <p14:creationId xmlns:p14="http://schemas.microsoft.com/office/powerpoint/2010/main" val="1719748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 amount of realism is added with the ability to destroy</a:t>
            </a:r>
            <a:r>
              <a:rPr lang="en-US" baseline="0" dirty="0" smtClean="0"/>
              <a:t> parts the environment</a:t>
            </a:r>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10</a:t>
            </a:fld>
            <a:endParaRPr lang="en-US"/>
          </a:p>
        </p:txBody>
      </p:sp>
    </p:spTree>
    <p:extLst>
      <p:ext uri="{BB962C8B-B14F-4D97-AF65-F5344CB8AC3E}">
        <p14:creationId xmlns:p14="http://schemas.microsoft.com/office/powerpoint/2010/main" val="303458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While the physics simulates</a:t>
            </a:r>
            <a:r>
              <a:rPr lang="en-US" baseline="0" dirty="0" smtClean="0"/>
              <a:t> itself in increments the collisions are not skipped because of a drag-pass algorithm</a:t>
            </a:r>
          </a:p>
          <a:p>
            <a:r>
              <a:rPr lang="en-US" baseline="0" dirty="0" smtClean="0"/>
              <a:t>The drag pass does not check every single point between the two iterated positions, instead it wipes over all of the spaces it would have covered and back tracks if there were any collisions.</a:t>
            </a:r>
          </a:p>
          <a:p>
            <a:r>
              <a:rPr lang="en-US" baseline="0" dirty="0" smtClean="0"/>
              <a:t>The diagram is shows in 3 iterations how a drag pass algorithm is able to pick up collisions not normally picked up incremental iterations</a:t>
            </a:r>
          </a:p>
          <a:p>
            <a:r>
              <a:rPr lang="en-US" baseline="0" dirty="0" smtClean="0"/>
              <a:t>The use of many threads makes this possible</a:t>
            </a:r>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11</a:t>
            </a:fld>
            <a:endParaRPr lang="en-US"/>
          </a:p>
        </p:txBody>
      </p:sp>
    </p:spTree>
    <p:extLst>
      <p:ext uri="{BB962C8B-B14F-4D97-AF65-F5344CB8AC3E}">
        <p14:creationId xmlns:p14="http://schemas.microsoft.com/office/powerpoint/2010/main" val="308387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available with the developer version</a:t>
            </a:r>
            <a:r>
              <a:rPr lang="en-US" baseline="0" dirty="0" smtClean="0"/>
              <a:t> of the game as the .jar version does not have saving capabilities</a:t>
            </a:r>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13</a:t>
            </a:fld>
            <a:endParaRPr lang="en-US"/>
          </a:p>
        </p:txBody>
      </p:sp>
    </p:spTree>
    <p:extLst>
      <p:ext uri="{BB962C8B-B14F-4D97-AF65-F5344CB8AC3E}">
        <p14:creationId xmlns:p14="http://schemas.microsoft.com/office/powerpoint/2010/main" val="314138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2</a:t>
            </a:fld>
            <a:endParaRPr lang="en-US"/>
          </a:p>
        </p:txBody>
      </p:sp>
    </p:spTree>
    <p:extLst>
      <p:ext uri="{BB962C8B-B14F-4D97-AF65-F5344CB8AC3E}">
        <p14:creationId xmlns:p14="http://schemas.microsoft.com/office/powerpoint/2010/main" val="228304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Choose your</a:t>
            </a:r>
            <a:r>
              <a:rPr lang="en-US" baseline="0" dirty="0" smtClean="0"/>
              <a:t> own weapons, map paths, and play styles with intricate maps, nonrestrictive gameplay, and a multitude of weapons.</a:t>
            </a:r>
          </a:p>
          <a:p>
            <a:pPr marL="171450" indent="-171450">
              <a:buFontTx/>
              <a:buChar char="-"/>
            </a:pPr>
            <a:r>
              <a:rPr lang="en-US" baseline="0" dirty="0" smtClean="0"/>
              <a:t>Time Scale – also know as slow motion – lets the play shoot more accurately, appreciate the gameplay, and adds style to the overall game.</a:t>
            </a:r>
          </a:p>
          <a:p>
            <a:pPr marL="171450" indent="-171450">
              <a:buFontTx/>
              <a:buChar char="-"/>
            </a:pPr>
            <a:r>
              <a:rPr lang="en-US" baseline="0" dirty="0" smtClean="0"/>
              <a:t>The AI – or artificial intelligence – uses a path finding algorithm to find players throughout the map.</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3</a:t>
            </a:fld>
            <a:endParaRPr lang="en-US"/>
          </a:p>
        </p:txBody>
      </p:sp>
    </p:spTree>
    <p:extLst>
      <p:ext uri="{BB962C8B-B14F-4D97-AF65-F5344CB8AC3E}">
        <p14:creationId xmlns:p14="http://schemas.microsoft.com/office/powerpoint/2010/main" val="1225016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There are 37 weapons that are useable in the game that can be bought with points from the in-game store.</a:t>
            </a:r>
          </a:p>
          <a:p>
            <a:pPr marL="171450" indent="-171450">
              <a:buFontTx/>
              <a:buChar char="-"/>
            </a:pPr>
            <a:r>
              <a:rPr lang="en-US" baseline="0" dirty="0" smtClean="0"/>
              <a:t>Each weapon has different attributes; such as magazine size, rate of fire, and damage.</a:t>
            </a:r>
            <a:endParaRPr lang="en-US" dirty="0" smtClean="0"/>
          </a:p>
        </p:txBody>
      </p:sp>
      <p:sp>
        <p:nvSpPr>
          <p:cNvPr id="4" name="Slide Number Placeholder 3"/>
          <p:cNvSpPr>
            <a:spLocks noGrp="1"/>
          </p:cNvSpPr>
          <p:nvPr>
            <p:ph type="sldNum" sz="quarter" idx="10"/>
          </p:nvPr>
        </p:nvSpPr>
        <p:spPr/>
        <p:txBody>
          <a:bodyPr/>
          <a:lstStyle/>
          <a:p>
            <a:fld id="{E3266E77-E785-4BE3-B52A-0B18CDDCD06F}" type="slidenum">
              <a:rPr lang="en-US" smtClean="0"/>
              <a:t>4</a:t>
            </a:fld>
            <a:endParaRPr lang="en-US"/>
          </a:p>
        </p:txBody>
      </p:sp>
    </p:spTree>
    <p:extLst>
      <p:ext uri="{BB962C8B-B14F-4D97-AF65-F5344CB8AC3E}">
        <p14:creationId xmlns:p14="http://schemas.microsoft.com/office/powerpoint/2010/main" val="226320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Slow</a:t>
            </a:r>
            <a:r>
              <a:rPr lang="en-US" baseline="0" dirty="0" smtClean="0"/>
              <a:t> Motion allows an added amount of accuracy to gameplay for added precision to gunfire.</a:t>
            </a:r>
          </a:p>
        </p:txBody>
      </p:sp>
      <p:sp>
        <p:nvSpPr>
          <p:cNvPr id="4" name="Slide Number Placeholder 3"/>
          <p:cNvSpPr>
            <a:spLocks noGrp="1"/>
          </p:cNvSpPr>
          <p:nvPr>
            <p:ph type="sldNum" sz="quarter" idx="10"/>
          </p:nvPr>
        </p:nvSpPr>
        <p:spPr/>
        <p:txBody>
          <a:bodyPr/>
          <a:lstStyle/>
          <a:p>
            <a:fld id="{E3266E77-E785-4BE3-B52A-0B18CDDCD06F}" type="slidenum">
              <a:rPr lang="en-US" smtClean="0"/>
              <a:t>5</a:t>
            </a:fld>
            <a:endParaRPr lang="en-US"/>
          </a:p>
        </p:txBody>
      </p:sp>
    </p:spTree>
    <p:extLst>
      <p:ext uri="{BB962C8B-B14F-4D97-AF65-F5344CB8AC3E}">
        <p14:creationId xmlns:p14="http://schemas.microsoft.com/office/powerpoint/2010/main" val="2478270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good</a:t>
            </a:r>
            <a:r>
              <a:rPr lang="en-US" baseline="0" dirty="0" smtClean="0"/>
              <a:t> would a game be if there was no AI. The PROTEK Engine uses a web-like structure of managing its AI. These webs find the player and tell the AIs how and where to move next to get closer to the player.</a:t>
            </a:r>
            <a:endParaRPr lang="en-US" dirty="0" smtClean="0"/>
          </a:p>
          <a:p>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6</a:t>
            </a:fld>
            <a:endParaRPr lang="en-US"/>
          </a:p>
        </p:txBody>
      </p:sp>
    </p:spTree>
    <p:extLst>
      <p:ext uri="{BB962C8B-B14F-4D97-AF65-F5344CB8AC3E}">
        <p14:creationId xmlns:p14="http://schemas.microsoft.com/office/powerpoint/2010/main" val="139014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7</a:t>
            </a:fld>
            <a:endParaRPr lang="en-US"/>
          </a:p>
        </p:txBody>
      </p:sp>
    </p:spTree>
    <p:extLst>
      <p:ext uri="{BB962C8B-B14F-4D97-AF65-F5344CB8AC3E}">
        <p14:creationId xmlns:p14="http://schemas.microsoft.com/office/powerpoint/2010/main" val="1762414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performance loss is not based upon the number of blurred objects nor the velocity of moving objects</a:t>
            </a:r>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8</a:t>
            </a:fld>
            <a:endParaRPr lang="en-US"/>
          </a:p>
        </p:txBody>
      </p:sp>
    </p:spTree>
    <p:extLst>
      <p:ext uri="{BB962C8B-B14F-4D97-AF65-F5344CB8AC3E}">
        <p14:creationId xmlns:p14="http://schemas.microsoft.com/office/powerpoint/2010/main" val="127063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PROTEK</a:t>
            </a:r>
            <a:r>
              <a:rPr lang="en-US" baseline="0" dirty="0" smtClean="0"/>
              <a:t> particle system uses a low amount of system resources to processes a massive amount of particles.</a:t>
            </a:r>
            <a:endParaRPr lang="en-US" dirty="0"/>
          </a:p>
        </p:txBody>
      </p:sp>
      <p:sp>
        <p:nvSpPr>
          <p:cNvPr id="4" name="Slide Number Placeholder 3"/>
          <p:cNvSpPr>
            <a:spLocks noGrp="1"/>
          </p:cNvSpPr>
          <p:nvPr>
            <p:ph type="sldNum" sz="quarter" idx="10"/>
          </p:nvPr>
        </p:nvSpPr>
        <p:spPr/>
        <p:txBody>
          <a:bodyPr/>
          <a:lstStyle/>
          <a:p>
            <a:fld id="{E3266E77-E785-4BE3-B52A-0B18CDDCD06F}" type="slidenum">
              <a:rPr lang="en-US" smtClean="0"/>
              <a:t>9</a:t>
            </a:fld>
            <a:endParaRPr lang="en-US"/>
          </a:p>
        </p:txBody>
      </p:sp>
    </p:spTree>
    <p:extLst>
      <p:ext uri="{BB962C8B-B14F-4D97-AF65-F5344CB8AC3E}">
        <p14:creationId xmlns:p14="http://schemas.microsoft.com/office/powerpoint/2010/main" val="29143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85777819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BED8DC-4978-45EC-AAB5-822EC84BD28F}" type="datetimeFigureOut">
              <a:rPr lang="en-US" smtClean="0"/>
              <a:t>5/29/2013</a:t>
            </a:fld>
            <a:endParaRPr lang="en-US"/>
          </a:p>
        </p:txBody>
      </p:sp>
      <p:sp>
        <p:nvSpPr>
          <p:cNvPr id="6" name="Footer Placeholder 5"/>
          <p:cNvSpPr>
            <a:spLocks noGrp="1"/>
          </p:cNvSpPr>
          <p:nvPr>
            <p:ph type="ftr" sz="quarter" idx="11"/>
          </p:nvPr>
        </p:nvSpPr>
        <p:spPr>
          <a:xfrm>
            <a:off x="917678" y="6181344"/>
            <a:ext cx="5337278" cy="365125"/>
          </a:xfrm>
        </p:spPr>
        <p:txBody>
          <a:bodyPr/>
          <a:lstStyle/>
          <a:p>
            <a:endParaRPr lang="en-US"/>
          </a:p>
        </p:txBody>
      </p:sp>
      <p:sp>
        <p:nvSpPr>
          <p:cNvPr id="7" name="Slide Number Placeholder 6"/>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3616800402"/>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49551568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33211754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186730226"/>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3471427612"/>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41732419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2751108524"/>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1287575457"/>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626451871"/>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BED8DC-4978-45EC-AAB5-822EC84BD28F}" type="datetimeFigureOut">
              <a:rPr lang="en-US" smtClean="0"/>
              <a:t>5/29/2013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670243000"/>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BED8DC-4978-45EC-AAB5-822EC84BD28F}" type="datetimeFigureOut">
              <a:rPr lang="en-US" smtClean="0"/>
              <a:t>5/29/2013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289185071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BED8DC-4978-45EC-AAB5-822EC84BD28F}" type="datetimeFigureOut">
              <a:rPr lang="en-US" smtClean="0"/>
              <a:t>5/29/2013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318958797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BED8DC-4978-45EC-AAB5-822EC84BD28F}" type="datetimeFigureOut">
              <a:rPr lang="en-US" smtClean="0"/>
              <a:t>5/29/2013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1193737872"/>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ED8DC-4978-45EC-AAB5-822EC84BD28F}" type="datetimeFigureOut">
              <a:rPr lang="en-US" smtClean="0"/>
              <a:t>5/29/2013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3349719254"/>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en-US" smtClean="0"/>
              <a:t>Click to edit Master title style</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BED8DC-4978-45EC-AAB5-822EC84BD28F}" type="datetimeFigureOut">
              <a:rPr lang="en-US" smtClean="0"/>
              <a:t>5/29/2013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113625023"/>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23649" y="6181344"/>
            <a:ext cx="718502" cy="365125"/>
          </a:xfrm>
        </p:spPr>
        <p:txBody>
          <a:bodyPr/>
          <a:lstStyle/>
          <a:p>
            <a:fld id="{54BED8DC-4978-45EC-AAB5-822EC84BD28F}" type="datetimeFigureOut">
              <a:rPr lang="en-US" smtClean="0"/>
              <a:t>5/29/2013</a:t>
            </a:fld>
            <a:endParaRPr lang="en-US"/>
          </a:p>
        </p:txBody>
      </p:sp>
      <p:sp>
        <p:nvSpPr>
          <p:cNvPr id="6" name="Footer Placeholder 5"/>
          <p:cNvSpPr>
            <a:spLocks noGrp="1"/>
          </p:cNvSpPr>
          <p:nvPr>
            <p:ph type="ftr" sz="quarter" idx="11"/>
          </p:nvPr>
        </p:nvSpPr>
        <p:spPr>
          <a:xfrm>
            <a:off x="818348" y="6181344"/>
            <a:ext cx="3705300" cy="365125"/>
          </a:xfrm>
        </p:spPr>
        <p:txBody>
          <a:bodyPr/>
          <a:lstStyle/>
          <a:p>
            <a:endParaRPr lang="en-US"/>
          </a:p>
        </p:txBody>
      </p:sp>
      <p:sp>
        <p:nvSpPr>
          <p:cNvPr id="7" name="Slide Number Placeholder 6"/>
          <p:cNvSpPr>
            <a:spLocks noGrp="1"/>
          </p:cNvSpPr>
          <p:nvPr>
            <p:ph type="sldNum" sz="quarter" idx="12"/>
          </p:nvPr>
        </p:nvSpPr>
        <p:spPr>
          <a:xfrm>
            <a:off x="8024262" y="6181344"/>
            <a:ext cx="305186" cy="329250"/>
          </a:xfrm>
        </p:spPr>
        <p:txBody>
          <a:bodyPr/>
          <a:lstStyle/>
          <a:p>
            <a:fld id="{72B6EEB0-4F3C-4D31-93E4-87F1BB32A1F5}" type="slidenum">
              <a:rPr lang="en-US" smtClean="0"/>
              <a:t>‹#›</a:t>
            </a:fld>
            <a:endParaRPr lang="en-US"/>
          </a:p>
        </p:txBody>
      </p:sp>
    </p:spTree>
    <p:extLst>
      <p:ext uri="{BB962C8B-B14F-4D97-AF65-F5344CB8AC3E}">
        <p14:creationId xmlns:p14="http://schemas.microsoft.com/office/powerpoint/2010/main" val="2246869342"/>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54BED8DC-4978-45EC-AAB5-822EC84BD28F}" type="datetimeFigureOut">
              <a:rPr lang="en-US" smtClean="0"/>
              <a:t>5/29/2013</a:t>
            </a:fld>
            <a:endParaRPr 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72B6EEB0-4F3C-4D31-93E4-87F1BB32A1F5}" type="slidenum">
              <a:rPr lang="en-US" smtClean="0"/>
              <a:t>‹#›</a:t>
            </a:fld>
            <a:endParaRPr lang="en-US"/>
          </a:p>
        </p:txBody>
      </p:sp>
    </p:spTree>
    <p:extLst>
      <p:ext uri="{BB962C8B-B14F-4D97-AF65-F5344CB8AC3E}">
        <p14:creationId xmlns:p14="http://schemas.microsoft.com/office/powerpoint/2010/main" val="3189535200"/>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8.png"/><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bit.ly/Obelisk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6.png"/><Relationship Id="rId12" Type="http://schemas.microsoft.com/office/2007/relationships/hdphoto" Target="../media/hdphoto3.wdp"/><Relationship Id="rId17"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3.png"/><Relationship Id="rId20"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2.pn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9600" dirty="0" smtClean="0"/>
              <a:t>Obelisk 2</a:t>
            </a:r>
            <a:endParaRPr lang="en-US" sz="9600" dirty="0"/>
          </a:p>
        </p:txBody>
      </p:sp>
      <p:sp>
        <p:nvSpPr>
          <p:cNvPr id="3" name="Subtitle 2"/>
          <p:cNvSpPr>
            <a:spLocks noGrp="1"/>
          </p:cNvSpPr>
          <p:nvPr>
            <p:ph type="subTitle" idx="1"/>
          </p:nvPr>
        </p:nvSpPr>
        <p:spPr>
          <a:xfrm>
            <a:off x="3200400" y="3505200"/>
            <a:ext cx="4953000" cy="1752600"/>
          </a:xfrm>
        </p:spPr>
        <p:txBody>
          <a:bodyPr/>
          <a:lstStyle/>
          <a:p>
            <a:r>
              <a:rPr lang="en-US" dirty="0" smtClean="0"/>
              <a:t>A Peter Richard Ott Production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Destructible Environments</a:t>
            </a:r>
            <a:endParaRPr lang="en-US" dirty="0"/>
          </a:p>
        </p:txBody>
      </p:sp>
      <p:sp>
        <p:nvSpPr>
          <p:cNvPr id="3" name="Content Placeholder 2"/>
          <p:cNvSpPr>
            <a:spLocks noGrp="1"/>
          </p:cNvSpPr>
          <p:nvPr>
            <p:ph idx="1"/>
          </p:nvPr>
        </p:nvSpPr>
        <p:spPr/>
        <p:txBody>
          <a:bodyPr/>
          <a:lstStyle/>
          <a:p>
            <a:r>
              <a:rPr lang="en-US" dirty="0" smtClean="0"/>
              <a:t>Explosives and high powered weaponry degrade environmental pieces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rotWithShape="1">
          <a:blip r:embed="rId3">
            <a:clrChange>
              <a:clrFrom>
                <a:srgbClr val="010101"/>
              </a:clrFrom>
              <a:clrTo>
                <a:srgbClr val="010101">
                  <a:alpha val="0"/>
                </a:srgbClr>
              </a:clrTo>
            </a:clrChange>
          </a:blip>
          <a:srcRect l="4782" t="38156" r="42448" b="12177"/>
          <a:stretch/>
        </p:blipFill>
        <p:spPr>
          <a:xfrm>
            <a:off x="-2706" y="3429000"/>
            <a:ext cx="3886201" cy="2057400"/>
          </a:xfrm>
          <a:prstGeom prst="rect">
            <a:avLst/>
          </a:prstGeom>
        </p:spPr>
      </p:pic>
      <p:pic>
        <p:nvPicPr>
          <p:cNvPr id="5" name="Picture 4"/>
          <p:cNvPicPr>
            <a:picLocks noChangeAspect="1"/>
          </p:cNvPicPr>
          <p:nvPr/>
        </p:nvPicPr>
        <p:blipFill rotWithShape="1">
          <a:blip r:embed="rId4">
            <a:clrChange>
              <a:clrFrom>
                <a:srgbClr val="000000"/>
              </a:clrFrom>
              <a:clrTo>
                <a:srgbClr val="000000">
                  <a:alpha val="0"/>
                </a:srgbClr>
              </a:clrTo>
            </a:clrChange>
          </a:blip>
          <a:srcRect l="14473" t="14643" r="44738" b="5304"/>
          <a:stretch/>
        </p:blipFill>
        <p:spPr>
          <a:xfrm flipH="1">
            <a:off x="5706468" y="2133600"/>
            <a:ext cx="3429000" cy="3352800"/>
          </a:xfrm>
          <a:prstGeom prst="rect">
            <a:avLst/>
          </a:prstGeom>
        </p:spPr>
      </p:pic>
      <p:pic>
        <p:nvPicPr>
          <p:cNvPr id="6" name="Picture 5"/>
          <p:cNvPicPr>
            <a:picLocks noChangeAspect="1"/>
          </p:cNvPicPr>
          <p:nvPr/>
        </p:nvPicPr>
        <p:blipFill rotWithShape="1">
          <a:blip r:embed="rId5">
            <a:clrChange>
              <a:clrFrom>
                <a:srgbClr val="000000"/>
              </a:clrFrom>
              <a:clrTo>
                <a:srgbClr val="000000">
                  <a:alpha val="0"/>
                </a:srgbClr>
              </a:clrTo>
            </a:clrChange>
          </a:blip>
          <a:srcRect l="38202" t="36912" r="41573" b="5669"/>
          <a:stretch/>
        </p:blipFill>
        <p:spPr>
          <a:xfrm>
            <a:off x="3883495" y="2646455"/>
            <a:ext cx="1825679" cy="28399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733800" y="5157156"/>
            <a:ext cx="990600" cy="457200"/>
          </a:xfrm>
          <a:prstGeom prst="rect">
            <a:avLst/>
          </a:prstGeom>
          <a:solidFill>
            <a:srgbClr val="DD660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object</a:t>
            </a:r>
            <a:endParaRPr lang="en-US" dirty="0"/>
          </a:p>
        </p:txBody>
      </p:sp>
      <p:sp>
        <p:nvSpPr>
          <p:cNvPr id="2" name="Title 1"/>
          <p:cNvSpPr>
            <a:spLocks noGrp="1"/>
          </p:cNvSpPr>
          <p:nvPr>
            <p:ph type="title"/>
          </p:nvPr>
        </p:nvSpPr>
        <p:spPr/>
        <p:txBody>
          <a:bodyPr/>
          <a:lstStyle/>
          <a:p>
            <a:r>
              <a:rPr lang="en-US" dirty="0" smtClean="0"/>
              <a:t>Multi-Threaded Constant Physics</a:t>
            </a:r>
            <a:endParaRPr lang="en-US" dirty="0"/>
          </a:p>
        </p:txBody>
      </p:sp>
      <p:sp>
        <p:nvSpPr>
          <p:cNvPr id="3" name="Content Placeholder 2"/>
          <p:cNvSpPr>
            <a:spLocks noGrp="1"/>
          </p:cNvSpPr>
          <p:nvPr>
            <p:ph idx="1"/>
          </p:nvPr>
        </p:nvSpPr>
        <p:spPr/>
        <p:txBody>
          <a:bodyPr/>
          <a:lstStyle/>
          <a:p>
            <a:r>
              <a:rPr lang="en-US" dirty="0" smtClean="0"/>
              <a:t>Drag-Pass Algorithm for constancy</a:t>
            </a:r>
          </a:p>
          <a:p>
            <a:endParaRPr lang="en-US" dirty="0" smtClean="0"/>
          </a:p>
          <a:p>
            <a:r>
              <a:rPr lang="en-US" dirty="0" smtClean="0"/>
              <a:t>High Thread usage for high performance</a:t>
            </a:r>
          </a:p>
          <a:p>
            <a:endParaRPr lang="en-US" dirty="0"/>
          </a:p>
          <a:p>
            <a:r>
              <a:rPr lang="en-US" dirty="0" smtClean="0"/>
              <a:t>Current space check</a:t>
            </a:r>
          </a:p>
          <a:p>
            <a:endParaRPr lang="en-US" dirty="0" smtClean="0"/>
          </a:p>
          <a:p>
            <a:endParaRPr lang="en-US" dirty="0"/>
          </a:p>
          <a:p>
            <a:r>
              <a:rPr lang="en-US" dirty="0" smtClean="0"/>
              <a:t>Drag-Pass</a:t>
            </a:r>
          </a:p>
          <a:p>
            <a:endParaRPr lang="en-US" dirty="0"/>
          </a:p>
          <a:p>
            <a:endParaRPr lang="en-US" dirty="0"/>
          </a:p>
        </p:txBody>
      </p:sp>
      <p:sp>
        <p:nvSpPr>
          <p:cNvPr id="6" name="Rectangle 5"/>
          <p:cNvSpPr/>
          <p:nvPr/>
        </p:nvSpPr>
        <p:spPr>
          <a:xfrm>
            <a:off x="5410200" y="5486400"/>
            <a:ext cx="762000" cy="457200"/>
          </a:xfrm>
          <a:prstGeom prst="rect">
            <a:avLst/>
          </a:prstGeom>
          <a:solidFill>
            <a:srgbClr val="115D7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It. 2</a:t>
            </a:r>
            <a:endParaRPr lang="en-US" dirty="0"/>
          </a:p>
        </p:txBody>
      </p:sp>
      <p:sp>
        <p:nvSpPr>
          <p:cNvPr id="11" name="Rectangle 10"/>
          <p:cNvSpPr/>
          <p:nvPr/>
        </p:nvSpPr>
        <p:spPr>
          <a:xfrm>
            <a:off x="7620000" y="5486400"/>
            <a:ext cx="762000" cy="457200"/>
          </a:xfrm>
          <a:prstGeom prst="rect">
            <a:avLst/>
          </a:prstGeom>
          <a:solidFill>
            <a:srgbClr val="115D7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It. 3</a:t>
            </a:r>
            <a:endParaRPr lang="en-US" dirty="0"/>
          </a:p>
        </p:txBody>
      </p:sp>
      <p:sp>
        <p:nvSpPr>
          <p:cNvPr id="13" name="Rectangle 12"/>
          <p:cNvSpPr/>
          <p:nvPr/>
        </p:nvSpPr>
        <p:spPr>
          <a:xfrm>
            <a:off x="5410200" y="4114800"/>
            <a:ext cx="762000" cy="457200"/>
          </a:xfrm>
          <a:prstGeom prst="rect">
            <a:avLst/>
          </a:prstGeom>
          <a:solidFill>
            <a:schemeClr val="tx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It. 2</a:t>
            </a:r>
            <a:endParaRPr lang="en-US" dirty="0"/>
          </a:p>
        </p:txBody>
      </p:sp>
      <p:sp>
        <p:nvSpPr>
          <p:cNvPr id="14" name="Rectangle 13"/>
          <p:cNvSpPr/>
          <p:nvPr/>
        </p:nvSpPr>
        <p:spPr>
          <a:xfrm>
            <a:off x="7620000" y="4114800"/>
            <a:ext cx="762000" cy="457200"/>
          </a:xfrm>
          <a:prstGeom prst="rect">
            <a:avLst/>
          </a:prstGeom>
          <a:solidFill>
            <a:schemeClr val="tx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It. 3</a:t>
            </a:r>
            <a:endParaRPr lang="en-US" dirty="0"/>
          </a:p>
        </p:txBody>
      </p:sp>
      <p:sp>
        <p:nvSpPr>
          <p:cNvPr id="15" name="Rectangle 14"/>
          <p:cNvSpPr/>
          <p:nvPr/>
        </p:nvSpPr>
        <p:spPr>
          <a:xfrm>
            <a:off x="3943710" y="5486400"/>
            <a:ext cx="1466490" cy="457200"/>
          </a:xfrm>
          <a:prstGeom prst="rect">
            <a:avLst/>
          </a:prstGeom>
          <a:gradFill flip="none" rotWithShape="1">
            <a:gsLst>
              <a:gs pos="52000">
                <a:srgbClr val="115D76">
                  <a:alpha val="66000"/>
                </a:srgbClr>
              </a:gs>
              <a:gs pos="100000">
                <a:srgbClr val="115D76">
                  <a:alpha val="0"/>
                </a:srgbClr>
              </a:gs>
            </a:gsLst>
            <a:lin ang="10800000" scaled="0"/>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Rectangle 15"/>
          <p:cNvSpPr/>
          <p:nvPr/>
        </p:nvSpPr>
        <p:spPr>
          <a:xfrm>
            <a:off x="6172200" y="5486400"/>
            <a:ext cx="1466490" cy="457200"/>
          </a:xfrm>
          <a:prstGeom prst="rect">
            <a:avLst/>
          </a:prstGeom>
          <a:gradFill flip="none" rotWithShape="1">
            <a:gsLst>
              <a:gs pos="52000">
                <a:srgbClr val="115D76">
                  <a:alpha val="66000"/>
                </a:srgbClr>
              </a:gs>
              <a:gs pos="100000">
                <a:srgbClr val="115D76">
                  <a:alpha val="0"/>
                </a:srgbClr>
              </a:gs>
            </a:gsLst>
            <a:lin ang="10800000" scaled="0"/>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ectangle 16"/>
          <p:cNvSpPr/>
          <p:nvPr/>
        </p:nvSpPr>
        <p:spPr>
          <a:xfrm>
            <a:off x="1733910" y="5486400"/>
            <a:ext cx="1466490" cy="457200"/>
          </a:xfrm>
          <a:prstGeom prst="rect">
            <a:avLst/>
          </a:prstGeom>
          <a:gradFill flip="none" rotWithShape="1">
            <a:gsLst>
              <a:gs pos="52000">
                <a:srgbClr val="115D76">
                  <a:alpha val="66000"/>
                </a:srgbClr>
              </a:gs>
              <a:gs pos="100000">
                <a:srgbClr val="115D76">
                  <a:alpha val="0"/>
                </a:srgbClr>
              </a:gs>
            </a:gsLst>
            <a:lin ang="10800000" scaled="0"/>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ectangle 17"/>
          <p:cNvSpPr/>
          <p:nvPr/>
        </p:nvSpPr>
        <p:spPr>
          <a:xfrm>
            <a:off x="1219200" y="5486400"/>
            <a:ext cx="762000" cy="457200"/>
          </a:xfrm>
          <a:prstGeom prst="rect">
            <a:avLst/>
          </a:prstGeom>
          <a:solidFill>
            <a:srgbClr val="115D7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start</a:t>
            </a:r>
            <a:endParaRPr lang="en-US" dirty="0"/>
          </a:p>
        </p:txBody>
      </p:sp>
      <p:sp>
        <p:nvSpPr>
          <p:cNvPr id="19" name="Rectangle 18"/>
          <p:cNvSpPr/>
          <p:nvPr/>
        </p:nvSpPr>
        <p:spPr>
          <a:xfrm>
            <a:off x="1219200" y="4114800"/>
            <a:ext cx="762000" cy="457200"/>
          </a:xfrm>
          <a:prstGeom prst="rect">
            <a:avLst/>
          </a:prstGeom>
          <a:solidFill>
            <a:schemeClr val="tx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start</a:t>
            </a:r>
            <a:endParaRPr lang="en-US" dirty="0"/>
          </a:p>
        </p:txBody>
      </p:sp>
      <p:sp>
        <p:nvSpPr>
          <p:cNvPr id="20" name="Rectangle 19"/>
          <p:cNvSpPr/>
          <p:nvPr/>
        </p:nvSpPr>
        <p:spPr>
          <a:xfrm>
            <a:off x="3733800" y="3784122"/>
            <a:ext cx="990600" cy="457200"/>
          </a:xfrm>
          <a:prstGeom prst="rect">
            <a:avLst/>
          </a:prstGeom>
          <a:solidFill>
            <a:srgbClr val="DD660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object</a:t>
            </a:r>
            <a:endParaRPr lang="en-US" dirty="0"/>
          </a:p>
        </p:txBody>
      </p:sp>
      <p:sp>
        <p:nvSpPr>
          <p:cNvPr id="4" name="Rectangle 3"/>
          <p:cNvSpPr/>
          <p:nvPr/>
        </p:nvSpPr>
        <p:spPr>
          <a:xfrm>
            <a:off x="3200400" y="5486400"/>
            <a:ext cx="762000" cy="457200"/>
          </a:xfrm>
          <a:prstGeom prst="rect">
            <a:avLst/>
          </a:prstGeom>
          <a:solidFill>
            <a:srgbClr val="115D7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It. 1</a:t>
            </a:r>
            <a:endParaRPr lang="en-US" dirty="0"/>
          </a:p>
        </p:txBody>
      </p:sp>
      <p:sp>
        <p:nvSpPr>
          <p:cNvPr id="12" name="Rectangle 11"/>
          <p:cNvSpPr/>
          <p:nvPr/>
        </p:nvSpPr>
        <p:spPr>
          <a:xfrm>
            <a:off x="3200400" y="4114800"/>
            <a:ext cx="762000" cy="457200"/>
          </a:xfrm>
          <a:prstGeom prst="rect">
            <a:avLst/>
          </a:prstGeom>
          <a:solidFill>
            <a:schemeClr val="tx2">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It. 1</a:t>
            </a:r>
            <a:endParaRPr lang="en-US" dirty="0"/>
          </a:p>
        </p:txBody>
      </p:sp>
      <p:sp>
        <p:nvSpPr>
          <p:cNvPr id="23" name="Rectangle 22"/>
          <p:cNvSpPr/>
          <p:nvPr/>
        </p:nvSpPr>
        <p:spPr>
          <a:xfrm>
            <a:off x="6528758" y="3131543"/>
            <a:ext cx="238664" cy="228600"/>
          </a:xfrm>
          <a:prstGeom prst="rect">
            <a:avLst/>
          </a:prstGeom>
          <a:solidFill>
            <a:srgbClr val="DD660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Rectangle 23"/>
          <p:cNvSpPr/>
          <p:nvPr/>
        </p:nvSpPr>
        <p:spPr>
          <a:xfrm>
            <a:off x="6477000" y="2973548"/>
            <a:ext cx="1249984" cy="836451"/>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 hit</a:t>
            </a:r>
          </a:p>
          <a:p>
            <a:pPr algn="ctr"/>
            <a:r>
              <a:rPr lang="en-US" dirty="0" smtClean="0"/>
              <a:t>   = miss</a:t>
            </a:r>
            <a:endParaRPr lang="en-US" dirty="0"/>
          </a:p>
        </p:txBody>
      </p:sp>
      <p:sp>
        <p:nvSpPr>
          <p:cNvPr id="29" name="Rectangle 28"/>
          <p:cNvSpPr/>
          <p:nvPr/>
        </p:nvSpPr>
        <p:spPr>
          <a:xfrm>
            <a:off x="6400800" y="4497976"/>
            <a:ext cx="990600" cy="457200"/>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object</a:t>
            </a:r>
            <a:endParaRPr lang="en-US" dirty="0"/>
          </a:p>
        </p:txBody>
      </p:sp>
      <p:sp>
        <p:nvSpPr>
          <p:cNvPr id="30" name="Rectangle 29"/>
          <p:cNvSpPr/>
          <p:nvPr/>
        </p:nvSpPr>
        <p:spPr>
          <a:xfrm>
            <a:off x="6400800" y="5869576"/>
            <a:ext cx="990600" cy="457200"/>
          </a:xfrm>
          <a:prstGeom prst="rect">
            <a:avLst/>
          </a:prstGeom>
          <a:solidFill>
            <a:srgbClr val="DD660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object</a:t>
            </a:r>
            <a:endParaRPr lang="en-US" dirty="0"/>
          </a:p>
        </p:txBody>
      </p:sp>
      <p:sp>
        <p:nvSpPr>
          <p:cNvPr id="32" name="Rectangle 31"/>
          <p:cNvSpPr/>
          <p:nvPr/>
        </p:nvSpPr>
        <p:spPr>
          <a:xfrm>
            <a:off x="6543136" y="3429000"/>
            <a:ext cx="238664" cy="228600"/>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Wireframe Models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r>
              <a:rPr lang="en-US" dirty="0" smtClean="0"/>
              <a:t>Convex Wireframes are used</a:t>
            </a:r>
          </a:p>
          <a:p>
            <a:endParaRPr lang="en-US" dirty="0"/>
          </a:p>
          <a:p>
            <a:endParaRPr lang="en-US" dirty="0" smtClean="0"/>
          </a:p>
          <a:p>
            <a:endParaRPr lang="en-US" dirty="0"/>
          </a:p>
          <a:p>
            <a:endParaRPr lang="en-US" dirty="0" smtClean="0"/>
          </a:p>
          <a:p>
            <a:endParaRPr lang="en-US" dirty="0"/>
          </a:p>
          <a:p>
            <a:r>
              <a:rPr lang="en-US" dirty="0" smtClean="0"/>
              <a:t>Performance and Accuracy</a:t>
            </a:r>
          </a:p>
          <a:p>
            <a:endParaRPr lang="en-US" dirty="0"/>
          </a:p>
          <a:p>
            <a:endParaRPr lang="en-US" dirty="0" smtClean="0"/>
          </a:p>
          <a:p>
            <a:endParaRPr lang="en-US" dirty="0"/>
          </a:p>
        </p:txBody>
      </p:sp>
      <p:pic>
        <p:nvPicPr>
          <p:cNvPr id="5" name="Picture 4"/>
          <p:cNvPicPr>
            <a:picLocks noChangeAspect="1"/>
          </p:cNvPicPr>
          <p:nvPr/>
        </p:nvPicPr>
        <p:blipFill rotWithShape="1">
          <a:blip r:embed="rId2">
            <a:clrChange>
              <a:clrFrom>
                <a:srgbClr val="000000"/>
              </a:clrFrom>
              <a:clrTo>
                <a:srgbClr val="000000">
                  <a:alpha val="0"/>
                </a:srgbClr>
              </a:clrTo>
            </a:clrChange>
          </a:blip>
          <a:srcRect l="9322" t="12310" b="2584"/>
          <a:stretch/>
        </p:blipFill>
        <p:spPr>
          <a:xfrm>
            <a:off x="2895600" y="2289797"/>
            <a:ext cx="5891212" cy="4111003"/>
          </a:xfrm>
          <a:prstGeom prst="rect">
            <a:avLst/>
          </a:prstGeom>
        </p:spPr>
      </p:pic>
    </p:spTree>
    <p:extLst>
      <p:ext uri="{BB962C8B-B14F-4D97-AF65-F5344CB8AC3E}">
        <p14:creationId xmlns:p14="http://schemas.microsoft.com/office/powerpoint/2010/main" val="1557325206"/>
      </p:ext>
    </p:extLst>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PROtek</a:t>
            </a:r>
            <a:r>
              <a:rPr lang="en-US" dirty="0" smtClean="0"/>
              <a:t> Editor 2.0</a:t>
            </a:r>
            <a:endParaRPr lang="en-US" dirty="0"/>
          </a:p>
        </p:txBody>
      </p:sp>
      <p:sp>
        <p:nvSpPr>
          <p:cNvPr id="3" name="Content Placeholder 2"/>
          <p:cNvSpPr>
            <a:spLocks noGrp="1"/>
          </p:cNvSpPr>
          <p:nvPr>
            <p:ph idx="1"/>
          </p:nvPr>
        </p:nvSpPr>
        <p:spPr/>
        <p:txBody>
          <a:bodyPr/>
          <a:lstStyle/>
          <a:p>
            <a:r>
              <a:rPr lang="en-US" dirty="0" smtClean="0"/>
              <a:t>User created content made easy</a:t>
            </a:r>
          </a:p>
          <a:p>
            <a:r>
              <a:rPr lang="en-US" dirty="0" smtClean="0"/>
              <a:t>Save, load, and share game levels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rotWithShape="1">
          <a:blip r:embed="rId3">
            <a:clrChange>
              <a:clrFrom>
                <a:srgbClr val="000000"/>
              </a:clrFrom>
              <a:clrTo>
                <a:srgbClr val="000000">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Lst>
          </a:blip>
          <a:srcRect t="1439"/>
          <a:stretch/>
        </p:blipFill>
        <p:spPr>
          <a:xfrm>
            <a:off x="762000" y="3498011"/>
            <a:ext cx="3276600" cy="2916937"/>
          </a:xfrm>
          <a:prstGeom prst="rect">
            <a:avLst/>
          </a:prstGeom>
        </p:spPr>
      </p:pic>
      <p:pic>
        <p:nvPicPr>
          <p:cNvPr id="5" name="Picture 4"/>
          <p:cNvPicPr>
            <a:picLocks noChangeAspect="1"/>
          </p:cNvPicPr>
          <p:nvPr/>
        </p:nvPicPr>
        <p:blipFill rotWithShape="1">
          <a:blip r:embed="rId5">
            <a:clrChange>
              <a:clrFrom>
                <a:srgbClr val="000000"/>
              </a:clrFrom>
              <a:clrTo>
                <a:srgbClr val="000000">
                  <a:alpha val="0"/>
                </a:srgbClr>
              </a:clrTo>
            </a:clrChange>
            <a:extLst>
              <a:ext uri="{BEBA8EAE-BF5A-486C-A8C5-ECC9F3942E4B}">
                <a14:imgProps xmlns:a14="http://schemas.microsoft.com/office/drawing/2010/main">
                  <a14:imgLayer r:embed="rId6">
                    <a14:imgEffect>
                      <a14:brightnessContrast contrast="20000"/>
                    </a14:imgEffect>
                  </a14:imgLayer>
                </a14:imgProps>
              </a:ext>
            </a:extLst>
          </a:blip>
          <a:srcRect l="5042" t="4857" r="3494" b="2866"/>
          <a:stretch/>
        </p:blipFill>
        <p:spPr>
          <a:xfrm>
            <a:off x="4622110" y="3505200"/>
            <a:ext cx="2819400" cy="29760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Content Placeholder 2"/>
          <p:cNvSpPr>
            <a:spLocks noGrp="1"/>
          </p:cNvSpPr>
          <p:nvPr>
            <p:ph idx="1"/>
          </p:nvPr>
        </p:nvSpPr>
        <p:spPr/>
        <p:txBody>
          <a:bodyPr>
            <a:noAutofit/>
          </a:bodyPr>
          <a:lstStyle/>
          <a:p>
            <a:pPr>
              <a:lnSpc>
                <a:spcPct val="150000"/>
              </a:lnSpc>
            </a:pPr>
            <a:r>
              <a:rPr lang="en-US" dirty="0" smtClean="0"/>
              <a:t>17,189 Lines of Code</a:t>
            </a:r>
          </a:p>
          <a:p>
            <a:pPr>
              <a:lnSpc>
                <a:spcPct val="150000"/>
              </a:lnSpc>
            </a:pPr>
            <a:r>
              <a:rPr lang="en-US" dirty="0" smtClean="0"/>
              <a:t>43 Class Files</a:t>
            </a:r>
          </a:p>
          <a:p>
            <a:pPr>
              <a:lnSpc>
                <a:spcPct val="150000"/>
              </a:lnSpc>
            </a:pPr>
            <a:r>
              <a:rPr lang="en-US" dirty="0" smtClean="0"/>
              <a:t>307 Images</a:t>
            </a:r>
          </a:p>
          <a:p>
            <a:pPr>
              <a:lnSpc>
                <a:spcPct val="150000"/>
              </a:lnSpc>
            </a:pPr>
            <a:r>
              <a:rPr lang="en-US" dirty="0" smtClean="0"/>
              <a:t>48 Sounds</a:t>
            </a:r>
          </a:p>
          <a:p>
            <a:pPr>
              <a:lnSpc>
                <a:spcPct val="150000"/>
              </a:lnSpc>
            </a:pPr>
            <a:r>
              <a:rPr lang="en-US" dirty="0" smtClean="0"/>
              <a:t>9.79 Mb</a:t>
            </a:r>
          </a:p>
          <a:p>
            <a:pPr>
              <a:lnSpc>
                <a:spcPct val="150000"/>
              </a:lnSpc>
            </a:pPr>
            <a:r>
              <a:rPr lang="en-US" dirty="0" smtClean="0"/>
              <a:t>1 Game</a:t>
            </a:r>
            <a:endParaRPr lang="en-US" dirty="0"/>
          </a:p>
        </p:txBody>
      </p:sp>
    </p:spTree>
    <p:extLst>
      <p:ext uri="{BB962C8B-B14F-4D97-AF65-F5344CB8AC3E}">
        <p14:creationId xmlns:p14="http://schemas.microsoft.com/office/powerpoint/2010/main" val="3862415682"/>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Play</a:t>
            </a:r>
            <a:endParaRPr lang="en-US" dirty="0"/>
          </a:p>
        </p:txBody>
      </p:sp>
      <p:sp>
        <p:nvSpPr>
          <p:cNvPr id="3" name="Content Placeholder 2"/>
          <p:cNvSpPr>
            <a:spLocks noGrp="1"/>
          </p:cNvSpPr>
          <p:nvPr>
            <p:ph idx="1"/>
          </p:nvPr>
        </p:nvSpPr>
        <p:spPr/>
        <p:txBody>
          <a:bodyPr>
            <a:normAutofit/>
          </a:bodyPr>
          <a:lstStyle/>
          <a:p>
            <a:r>
              <a:rPr lang="en-US" sz="4800" b="1" i="1" dirty="0">
                <a:effectLst/>
                <a:hlinkClick r:id="rId2"/>
              </a:rPr>
              <a:t>http</a:t>
            </a:r>
            <a:r>
              <a:rPr lang="en-US" sz="4800" b="1" i="1">
                <a:effectLst/>
                <a:hlinkClick r:id="rId2"/>
              </a:rPr>
              <a:t>://</a:t>
            </a:r>
            <a:r>
              <a:rPr lang="en-US" sz="4800" b="1" i="1" smtClean="0">
                <a:effectLst/>
                <a:hlinkClick r:id="rId2"/>
              </a:rPr>
              <a:t>bit.ly/Obelisk2</a:t>
            </a:r>
            <a:endParaRPr lang="en-US" sz="4800" dirty="0"/>
          </a:p>
        </p:txBody>
      </p:sp>
    </p:spTree>
    <p:extLst>
      <p:ext uri="{BB962C8B-B14F-4D97-AF65-F5344CB8AC3E}">
        <p14:creationId xmlns:p14="http://schemas.microsoft.com/office/powerpoint/2010/main" val="188368526"/>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The </a:t>
            </a:r>
            <a:r>
              <a:rPr lang="en-US" dirty="0"/>
              <a:t>depiction of any weapon in this game does not indicate affiliation, sponsorship, or endorsement by any weapon manufacturer</a:t>
            </a:r>
            <a:r>
              <a:rPr lang="en-US" dirty="0" smtClean="0"/>
              <a:t>.</a:t>
            </a:r>
          </a:p>
          <a:p>
            <a:endParaRPr lang="en-US" dirty="0"/>
          </a:p>
          <a:p>
            <a:r>
              <a:rPr lang="en-US" dirty="0" smtClean="0"/>
              <a:t>The use of blood in this game is optional. Enabling blood through the menu reflects the </a:t>
            </a:r>
            <a:r>
              <a:rPr lang="en-US" smtClean="0"/>
              <a:t>player’s own consent.</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640874349"/>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Game Play</a:t>
            </a:r>
            <a:endParaRPr lang="en-US" u="sng" dirty="0"/>
          </a:p>
        </p:txBody>
      </p:sp>
      <p:sp>
        <p:nvSpPr>
          <p:cNvPr id="3" name="Content Placeholder 2"/>
          <p:cNvSpPr>
            <a:spLocks noGrp="1"/>
          </p:cNvSpPr>
          <p:nvPr>
            <p:ph idx="1"/>
          </p:nvPr>
        </p:nvSpPr>
        <p:spPr>
          <a:xfrm>
            <a:off x="818348" y="1447800"/>
            <a:ext cx="7511472" cy="4041162"/>
          </a:xfrm>
        </p:spPr>
        <p:txBody>
          <a:bodyPr/>
          <a:lstStyle/>
          <a:p>
            <a:r>
              <a:rPr lang="en-US" dirty="0" smtClean="0"/>
              <a:t>Choices</a:t>
            </a:r>
          </a:p>
          <a:p>
            <a:endParaRPr lang="en-US" dirty="0" smtClean="0"/>
          </a:p>
          <a:p>
            <a:r>
              <a:rPr lang="en-US" dirty="0" smtClean="0"/>
              <a:t>Time Scale</a:t>
            </a:r>
          </a:p>
          <a:p>
            <a:endParaRPr lang="en-US" dirty="0" smtClean="0"/>
          </a:p>
          <a:p>
            <a:r>
              <a:rPr lang="en-US" dirty="0" smtClean="0"/>
              <a:t>Artificial Intelligence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PortableApps\EclipsePortable\Data\workspace\PROtekEngine2\src\Graphics\98BClipRight.png"/>
          <p:cNvPicPr>
            <a:picLocks noChangeAspect="1" noChangeArrowheads="1"/>
          </p:cNvPicPr>
          <p:nvPr/>
        </p:nvPicPr>
        <p:blipFill>
          <a:blip r:embed="rId3" cstate="print"/>
          <a:srcRect/>
          <a:stretch>
            <a:fillRect/>
          </a:stretch>
        </p:blipFill>
        <p:spPr bwMode="auto">
          <a:xfrm>
            <a:off x="5210175" y="3584994"/>
            <a:ext cx="238125" cy="247650"/>
          </a:xfrm>
          <a:prstGeom prst="rect">
            <a:avLst/>
          </a:prstGeom>
          <a:noFill/>
        </p:spPr>
      </p:pic>
      <p:sp>
        <p:nvSpPr>
          <p:cNvPr id="2" name="Title 1"/>
          <p:cNvSpPr>
            <a:spLocks noGrp="1"/>
          </p:cNvSpPr>
          <p:nvPr>
            <p:ph type="title"/>
          </p:nvPr>
        </p:nvSpPr>
        <p:spPr/>
        <p:txBody>
          <a:bodyPr/>
          <a:lstStyle/>
          <a:p>
            <a:r>
              <a:rPr lang="en-US" dirty="0" smtClean="0"/>
              <a:t>Choices</a:t>
            </a:r>
            <a:endParaRPr lang="en-US" dirty="0"/>
          </a:p>
        </p:txBody>
      </p:sp>
      <p:sp>
        <p:nvSpPr>
          <p:cNvPr id="3" name="Content Placeholder 2"/>
          <p:cNvSpPr>
            <a:spLocks noGrp="1"/>
          </p:cNvSpPr>
          <p:nvPr>
            <p:ph idx="1"/>
          </p:nvPr>
        </p:nvSpPr>
        <p:spPr>
          <a:xfrm>
            <a:off x="818348" y="1447800"/>
            <a:ext cx="7511472" cy="4041162"/>
          </a:xfrm>
        </p:spPr>
        <p:txBody>
          <a:bodyPr>
            <a:normAutofit/>
          </a:bodyPr>
          <a:lstStyle/>
          <a:p>
            <a:r>
              <a:rPr lang="en-US" dirty="0" smtClean="0"/>
              <a:t>37 Different Weapons</a:t>
            </a:r>
          </a:p>
          <a:p>
            <a:pPr lvl="1"/>
            <a:r>
              <a:rPr lang="en-US" dirty="0" smtClean="0"/>
              <a:t>7 Assault Rifles</a:t>
            </a:r>
          </a:p>
          <a:p>
            <a:pPr lvl="1"/>
            <a:r>
              <a:rPr lang="en-US" dirty="0" smtClean="0"/>
              <a:t>3 SMGs</a:t>
            </a:r>
          </a:p>
          <a:p>
            <a:pPr lvl="1"/>
            <a:r>
              <a:rPr lang="en-US" dirty="0" smtClean="0"/>
              <a:t>3 High Powered Rifles</a:t>
            </a:r>
          </a:p>
          <a:p>
            <a:pPr lvl="1"/>
            <a:r>
              <a:rPr lang="en-US" dirty="0" smtClean="0"/>
              <a:t>2 Shotguns</a:t>
            </a:r>
          </a:p>
          <a:p>
            <a:pPr lvl="1"/>
            <a:r>
              <a:rPr lang="en-US" dirty="0" smtClean="0"/>
              <a:t>Crossbow and other special weapons</a:t>
            </a:r>
          </a:p>
        </p:txBody>
      </p:sp>
      <p:pic>
        <p:nvPicPr>
          <p:cNvPr id="1026" name="Picture 2" descr="H:\PortableApps\EclipsePortable\Data\workspace\PROtekEngine2\src\Graphics\98BRight.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Lst>
          </a:blip>
          <a:srcRect/>
          <a:stretch>
            <a:fillRect/>
          </a:stretch>
        </p:blipFill>
        <p:spPr bwMode="auto">
          <a:xfrm>
            <a:off x="4419600" y="3352800"/>
            <a:ext cx="2057400" cy="504825"/>
          </a:xfrm>
          <a:prstGeom prst="rect">
            <a:avLst/>
          </a:prstGeom>
          <a:noFill/>
        </p:spPr>
      </p:pic>
      <p:pic>
        <p:nvPicPr>
          <p:cNvPr id="1028" name="Picture 4" descr="H:\PortableApps\EclipsePortable\Data\workspace\PROtekEngine2\src\Graphics\AK47ClipRight.png"/>
          <p:cNvPicPr>
            <a:picLocks noChangeAspect="1" noChangeArrowheads="1"/>
          </p:cNvPicPr>
          <p:nvPr/>
        </p:nvPicPr>
        <p:blipFill>
          <a:blip r:embed="rId6" cstate="print"/>
          <a:srcRect/>
          <a:stretch>
            <a:fillRect/>
          </a:stretch>
        </p:blipFill>
        <p:spPr bwMode="auto">
          <a:xfrm>
            <a:off x="4238625" y="2790825"/>
            <a:ext cx="209550" cy="333375"/>
          </a:xfrm>
          <a:prstGeom prst="rect">
            <a:avLst/>
          </a:prstGeom>
          <a:noFill/>
        </p:spPr>
      </p:pic>
      <p:pic>
        <p:nvPicPr>
          <p:cNvPr id="1029" name="Picture 5" descr="H:\PortableApps\EclipsePortable\Data\workspace\PROtekEngine2\src\Graphics\AK47Right.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contrast="20000"/>
                    </a14:imgEffect>
                  </a14:imgLayer>
                </a14:imgProps>
              </a:ext>
            </a:extLst>
          </a:blip>
          <a:srcRect/>
          <a:stretch>
            <a:fillRect/>
          </a:stretch>
        </p:blipFill>
        <p:spPr bwMode="auto">
          <a:xfrm>
            <a:off x="3581400" y="2653392"/>
            <a:ext cx="1533525" cy="323850"/>
          </a:xfrm>
          <a:prstGeom prst="rect">
            <a:avLst/>
          </a:prstGeom>
          <a:noFill/>
        </p:spPr>
      </p:pic>
      <p:pic>
        <p:nvPicPr>
          <p:cNvPr id="1030" name="Picture 6" descr="H:\PortableApps\EclipsePortable\Data\workspace\PROtekEngine2\src\Graphics\ScavengerClipRight.png"/>
          <p:cNvPicPr>
            <a:picLocks noChangeAspect="1" noChangeArrowheads="1"/>
          </p:cNvPicPr>
          <p:nvPr/>
        </p:nvPicPr>
        <p:blipFill>
          <a:blip r:embed="rId9" cstate="print"/>
          <a:srcRect/>
          <a:stretch>
            <a:fillRect/>
          </a:stretch>
        </p:blipFill>
        <p:spPr bwMode="auto">
          <a:xfrm>
            <a:off x="3243055" y="3219483"/>
            <a:ext cx="171450" cy="323850"/>
          </a:xfrm>
          <a:prstGeom prst="rect">
            <a:avLst/>
          </a:prstGeom>
          <a:noFill/>
        </p:spPr>
      </p:pic>
      <p:pic>
        <p:nvPicPr>
          <p:cNvPr id="1031" name="Picture 7" descr="H:\PortableApps\EclipsePortable\Data\workspace\PROtekEngine2\src\Graphics\ScavengerRight.png"/>
          <p:cNvPicPr>
            <a:picLocks noChangeAspect="1" noChangeArrowheads="1"/>
          </p:cNvPicPr>
          <p:nvPr/>
        </p:nvPicPr>
        <p:blipFill>
          <a:blip r:embed="rId10" cstate="print"/>
          <a:srcRect/>
          <a:stretch>
            <a:fillRect/>
          </a:stretch>
        </p:blipFill>
        <p:spPr bwMode="auto">
          <a:xfrm>
            <a:off x="2587205" y="3048000"/>
            <a:ext cx="1085850" cy="381000"/>
          </a:xfrm>
          <a:prstGeom prst="rect">
            <a:avLst/>
          </a:prstGeom>
          <a:noFill/>
        </p:spPr>
      </p:pic>
      <p:pic>
        <p:nvPicPr>
          <p:cNvPr id="1032" name="Picture 8" descr="H:\PortableApps\EclipsePortable\Data\workspace\PROtekEngine2\src\Graphics\Mossberg500Right.png"/>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contrast="40000"/>
                    </a14:imgEffect>
                  </a14:imgLayer>
                </a14:imgProps>
              </a:ext>
            </a:extLst>
          </a:blip>
          <a:srcRect/>
          <a:stretch>
            <a:fillRect/>
          </a:stretch>
        </p:blipFill>
        <p:spPr bwMode="auto">
          <a:xfrm>
            <a:off x="3124200" y="3962400"/>
            <a:ext cx="1752600" cy="333829"/>
          </a:xfrm>
          <a:prstGeom prst="rect">
            <a:avLst/>
          </a:prstGeom>
          <a:noFill/>
        </p:spPr>
      </p:pic>
      <p:pic>
        <p:nvPicPr>
          <p:cNvPr id="1033" name="Picture 9" descr="H:\PortableApps\EclipsePortable\Data\workspace\PROtekEngine2\src\Graphics\ARMMRight.png"/>
          <p:cNvPicPr>
            <a:picLocks noChangeAspect="1" noChangeArrowheads="1"/>
          </p:cNvPicPr>
          <p:nvPr/>
        </p:nvPicPr>
        <p:blipFill>
          <a:blip r:embed="rId13" cstate="print"/>
          <a:srcRect/>
          <a:stretch>
            <a:fillRect/>
          </a:stretch>
        </p:blipFill>
        <p:spPr bwMode="auto">
          <a:xfrm>
            <a:off x="2136149" y="5148011"/>
            <a:ext cx="1445251" cy="225009"/>
          </a:xfrm>
          <a:prstGeom prst="rect">
            <a:avLst/>
          </a:prstGeom>
          <a:noFill/>
        </p:spPr>
      </p:pic>
      <p:pic>
        <p:nvPicPr>
          <p:cNvPr id="1034" name="Picture 10" descr="H:\PortableApps\EclipsePortable\Data\workspace\PROtekEngine2\src\Graphics\Arrow1.png"/>
          <p:cNvPicPr>
            <a:picLocks noChangeAspect="1" noChangeArrowheads="1"/>
          </p:cNvPicPr>
          <p:nvPr/>
        </p:nvPicPr>
        <p:blipFill>
          <a:blip r:embed="rId14" cstate="print"/>
          <a:srcRect/>
          <a:stretch>
            <a:fillRect/>
          </a:stretch>
        </p:blipFill>
        <p:spPr bwMode="auto">
          <a:xfrm>
            <a:off x="3923889" y="5177510"/>
            <a:ext cx="629472" cy="53955"/>
          </a:xfrm>
          <a:prstGeom prst="rect">
            <a:avLst/>
          </a:prstGeom>
          <a:noFill/>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a:off x="7777771" y="6772618"/>
            <a:ext cx="247648" cy="762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356416">
            <a:off x="7625471" y="6717646"/>
            <a:ext cx="247648" cy="76200"/>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5504219">
            <a:off x="7963808" y="6767144"/>
            <a:ext cx="247648" cy="76200"/>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383855">
            <a:off x="7874489" y="6633155"/>
            <a:ext cx="247648" cy="76200"/>
          </a:xfrm>
          <a:prstGeom prst="rect">
            <a:avLst/>
          </a:prstGeom>
        </p:spPr>
      </p:pic>
      <p:pic>
        <p:nvPicPr>
          <p:cNvPr id="19" name="Picture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9441833">
            <a:off x="7690458" y="6588741"/>
            <a:ext cx="247648" cy="76200"/>
          </a:xfrm>
          <a:prstGeom prst="rect">
            <a:avLst/>
          </a:prstGeom>
        </p:spPr>
      </p:pic>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14800" y="6784771"/>
            <a:ext cx="282369" cy="65162"/>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1799554">
            <a:off x="4336208" y="6731478"/>
            <a:ext cx="282369" cy="65162"/>
          </a:xfrm>
          <a:prstGeom prst="rect">
            <a:avLst/>
          </a:prstGeom>
        </p:spPr>
      </p:pic>
      <p:pic>
        <p:nvPicPr>
          <p:cNvPr id="22" name="Picture 2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a:off x="3964380" y="6715662"/>
            <a:ext cx="282369" cy="65162"/>
          </a:xfrm>
          <a:prstGeom prst="rect">
            <a:avLst/>
          </a:prstGeom>
        </p:spPr>
      </p:pic>
      <p:pic>
        <p:nvPicPr>
          <p:cNvPr id="23" name="Picture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a:off x="3723161" y="6792837"/>
            <a:ext cx="282369" cy="65162"/>
          </a:xfrm>
          <a:prstGeom prst="rect">
            <a:avLst/>
          </a:prstGeom>
        </p:spPr>
      </p:pic>
      <p:pic>
        <p:nvPicPr>
          <p:cNvPr id="24" name="Picture 2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087808">
            <a:off x="3806119" y="6644723"/>
            <a:ext cx="282369" cy="65162"/>
          </a:xfrm>
          <a:prstGeom prst="rect">
            <a:avLst/>
          </a:prstGeom>
        </p:spPr>
      </p:pic>
      <p:pic>
        <p:nvPicPr>
          <p:cNvPr id="6" name="Picture 5"/>
          <p:cNvPicPr>
            <a:picLocks noChangeAspect="1"/>
          </p:cNvPicPr>
          <p:nvPr/>
        </p:nvPicPr>
        <p:blipFill>
          <a:blip r:embed="rId17">
            <a:extLst>
              <a:ext uri="{BEBA8EAE-BF5A-486C-A8C5-ECC9F3942E4B}">
                <a14:imgProps xmlns:a14="http://schemas.microsoft.com/office/drawing/2010/main">
                  <a14:imgLayer r:embed="rId1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87526" y="6087167"/>
            <a:ext cx="1391260" cy="770833"/>
          </a:xfrm>
          <a:prstGeom prst="rect">
            <a:avLst/>
          </a:prstGeom>
        </p:spPr>
      </p:pic>
      <p:pic>
        <p:nvPicPr>
          <p:cNvPr id="25" name="Picture 24"/>
          <p:cNvPicPr>
            <a:picLocks noChangeAspect="1"/>
          </p:cNvPicPr>
          <p:nvPr/>
        </p:nvPicPr>
        <p:blipFill rotWithShape="1">
          <a:blip r:embed="rId19">
            <a:clrChange>
              <a:clrFrom>
                <a:srgbClr val="000000"/>
              </a:clrFrom>
              <a:clrTo>
                <a:srgbClr val="000000">
                  <a:alpha val="0"/>
                </a:srgbClr>
              </a:clrTo>
            </a:clrChange>
            <a:extLst>
              <a:ext uri="{BEBA8EAE-BF5A-486C-A8C5-ECC9F3942E4B}">
                <a14:imgProps xmlns:a14="http://schemas.microsoft.com/office/drawing/2010/main">
                  <a14:imgLayer r:embed="rId20">
                    <a14:imgEffect>
                      <a14:brightnessContrast bright="40000"/>
                    </a14:imgEffect>
                  </a14:imgLayer>
                </a14:imgProps>
              </a:ext>
            </a:extLst>
          </a:blip>
          <a:srcRect l="70000" t="85868" b="4372"/>
          <a:stretch/>
        </p:blipFill>
        <p:spPr>
          <a:xfrm>
            <a:off x="4386839" y="1322261"/>
            <a:ext cx="3904011" cy="7144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Scale</a:t>
            </a:r>
            <a:endParaRPr lang="en-US" dirty="0"/>
          </a:p>
        </p:txBody>
      </p:sp>
      <p:sp>
        <p:nvSpPr>
          <p:cNvPr id="3" name="Content Placeholder 2"/>
          <p:cNvSpPr>
            <a:spLocks noGrp="1"/>
          </p:cNvSpPr>
          <p:nvPr>
            <p:ph idx="1"/>
          </p:nvPr>
        </p:nvSpPr>
        <p:spPr/>
        <p:txBody>
          <a:bodyPr/>
          <a:lstStyle/>
          <a:p>
            <a:r>
              <a:rPr lang="en-US" dirty="0" smtClean="0"/>
              <a:t>Allows for accuracy and appreciation</a:t>
            </a:r>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7" name="Picture 6"/>
          <p:cNvPicPr>
            <a:picLocks noChangeAspect="1"/>
          </p:cNvPicPr>
          <p:nvPr/>
        </p:nvPicPr>
        <p:blipFill>
          <a:blip r:embed="rId3">
            <a:clrChange>
              <a:clrFrom>
                <a:srgbClr val="000000"/>
              </a:clrFrom>
              <a:clrTo>
                <a:srgbClr val="000000">
                  <a:alpha val="0"/>
                </a:srgbClr>
              </a:clrTo>
            </a:clrChange>
          </a:blip>
          <a:stretch>
            <a:fillRect/>
          </a:stretch>
        </p:blipFill>
        <p:spPr>
          <a:xfrm>
            <a:off x="5181601" y="3124200"/>
            <a:ext cx="3962400" cy="3329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a:t>
            </a:r>
            <a:endParaRPr lang="en-US" dirty="0"/>
          </a:p>
        </p:txBody>
      </p:sp>
      <p:sp>
        <p:nvSpPr>
          <p:cNvPr id="3" name="Content Placeholder 2"/>
          <p:cNvSpPr>
            <a:spLocks noGrp="1"/>
          </p:cNvSpPr>
          <p:nvPr>
            <p:ph idx="1"/>
          </p:nvPr>
        </p:nvSpPr>
        <p:spPr>
          <a:xfrm>
            <a:off x="819786" y="1908498"/>
            <a:ext cx="7511472" cy="4041162"/>
          </a:xfrm>
        </p:spPr>
        <p:txBody>
          <a:bodyPr/>
          <a:lstStyle/>
          <a:p>
            <a:r>
              <a:rPr lang="en-US" dirty="0" err="1" smtClean="0"/>
              <a:t>AINodes</a:t>
            </a:r>
            <a:r>
              <a:rPr lang="en-US" dirty="0" smtClean="0"/>
              <a:t> create networks to locate, track, and follow players.</a:t>
            </a:r>
          </a:p>
          <a:p>
            <a:endParaRPr lang="en-US" dirty="0" smtClean="0"/>
          </a:p>
          <a:p>
            <a:r>
              <a:rPr lang="en-US" dirty="0" smtClean="0"/>
              <a:t>Special </a:t>
            </a:r>
            <a:r>
              <a:rPr lang="en-US" dirty="0" err="1" smtClean="0"/>
              <a:t>AINodes</a:t>
            </a:r>
            <a:r>
              <a:rPr lang="en-US" dirty="0" smtClean="0"/>
              <a:t> are used to specifying AI Behavior</a:t>
            </a:r>
          </a:p>
          <a:p>
            <a:endParaRPr lang="en-US" dirty="0"/>
          </a:p>
          <a:p>
            <a:endParaRPr lang="en-US" dirty="0" smtClean="0"/>
          </a:p>
          <a:p>
            <a:endParaRPr lang="en-US" dirty="0"/>
          </a:p>
          <a:p>
            <a:endParaRPr lang="en-US" dirty="0" smtClean="0"/>
          </a:p>
          <a:p>
            <a:endParaRPr lang="en-US" dirty="0"/>
          </a:p>
          <a:p>
            <a:endParaRPr lang="en-US" dirty="0"/>
          </a:p>
        </p:txBody>
      </p:sp>
      <p:pic>
        <p:nvPicPr>
          <p:cNvPr id="1026" name="Picture 2" descr="894532_10200911425338675_1514077520_o.jpg (1915×1039)"/>
          <p:cNvPicPr>
            <a:picLocks noChangeAspect="1" noChangeArrowheads="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t="3634" b="1530"/>
          <a:stretch/>
        </p:blipFill>
        <p:spPr bwMode="auto">
          <a:xfrm>
            <a:off x="1295399" y="3352800"/>
            <a:ext cx="6516189" cy="3124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Graphical Beauty</a:t>
            </a:r>
            <a:endParaRPr lang="en-US" u="sng" dirty="0"/>
          </a:p>
        </p:txBody>
      </p:sp>
      <p:sp>
        <p:nvSpPr>
          <p:cNvPr id="3" name="Content Placeholder 2"/>
          <p:cNvSpPr>
            <a:spLocks noGrp="1"/>
          </p:cNvSpPr>
          <p:nvPr>
            <p:ph idx="1"/>
          </p:nvPr>
        </p:nvSpPr>
        <p:spPr>
          <a:xfrm>
            <a:off x="818348" y="1447800"/>
            <a:ext cx="7511472" cy="4041162"/>
          </a:xfrm>
        </p:spPr>
        <p:txBody>
          <a:bodyPr>
            <a:normAutofit/>
          </a:bodyPr>
          <a:lstStyle/>
          <a:p>
            <a:r>
              <a:rPr lang="en-US" dirty="0" smtClean="0"/>
              <a:t>Motion Blur</a:t>
            </a:r>
          </a:p>
          <a:p>
            <a:endParaRPr lang="en-US" dirty="0" smtClean="0"/>
          </a:p>
          <a:p>
            <a:r>
              <a:rPr lang="en-US" dirty="0" smtClean="0"/>
              <a:t>Particle System</a:t>
            </a:r>
          </a:p>
          <a:p>
            <a:endParaRPr lang="en-US" dirty="0" smtClean="0"/>
          </a:p>
          <a:p>
            <a:r>
              <a:rPr lang="en-US" dirty="0" smtClean="0"/>
              <a:t>Destructible </a:t>
            </a:r>
            <a:r>
              <a:rPr lang="en-US" dirty="0"/>
              <a:t>Environments</a:t>
            </a:r>
          </a:p>
          <a:p>
            <a:endParaRPr lang="en-US" dirty="0"/>
          </a:p>
          <a:p>
            <a:r>
              <a:rPr lang="en-US" dirty="0" smtClean="0"/>
              <a:t>Multi-Threaded Constant Physics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Motion Blur</a:t>
            </a:r>
            <a:endParaRPr lang="en-US" dirty="0"/>
          </a:p>
        </p:txBody>
      </p:sp>
      <p:sp>
        <p:nvSpPr>
          <p:cNvPr id="3" name="Content Placeholder 2"/>
          <p:cNvSpPr>
            <a:spLocks noGrp="1"/>
          </p:cNvSpPr>
          <p:nvPr>
            <p:ph idx="1"/>
          </p:nvPr>
        </p:nvSpPr>
        <p:spPr>
          <a:xfrm>
            <a:off x="761812" y="1752600"/>
            <a:ext cx="7511472" cy="4041162"/>
          </a:xfrm>
        </p:spPr>
        <p:txBody>
          <a:bodyPr/>
          <a:lstStyle/>
          <a:p>
            <a:endParaRPr lang="en-US" dirty="0" smtClean="0"/>
          </a:p>
          <a:p>
            <a:endParaRPr lang="en-US" dirty="0" smtClean="0"/>
          </a:p>
          <a:p>
            <a:r>
              <a:rPr lang="en-US" dirty="0" smtClean="0"/>
              <a:t>Frame blending algorithm</a:t>
            </a:r>
          </a:p>
          <a:p>
            <a:endParaRPr lang="en-US" dirty="0"/>
          </a:p>
          <a:p>
            <a:r>
              <a:rPr lang="en-US" dirty="0" smtClean="0"/>
              <a:t>Minimal performance loss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clrChange>
              <a:clrFrom>
                <a:srgbClr val="000000"/>
              </a:clrFrom>
              <a:clrTo>
                <a:srgbClr val="000000">
                  <a:alpha val="0"/>
                </a:srgbClr>
              </a:clrTo>
            </a:clrChange>
          </a:blip>
          <a:stretch>
            <a:fillRect/>
          </a:stretch>
        </p:blipFill>
        <p:spPr>
          <a:xfrm>
            <a:off x="1440294" y="3065080"/>
            <a:ext cx="6154507" cy="3176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System</a:t>
            </a:r>
            <a:endParaRPr lang="en-US" dirty="0"/>
          </a:p>
        </p:txBody>
      </p:sp>
      <p:sp>
        <p:nvSpPr>
          <p:cNvPr id="3" name="Content Placeholder 2"/>
          <p:cNvSpPr>
            <a:spLocks noGrp="1"/>
          </p:cNvSpPr>
          <p:nvPr>
            <p:ph idx="1"/>
          </p:nvPr>
        </p:nvSpPr>
        <p:spPr>
          <a:xfrm>
            <a:off x="685800" y="1676400"/>
            <a:ext cx="7511472" cy="4041162"/>
          </a:xfrm>
        </p:spPr>
        <p:txBody>
          <a:bodyPr/>
          <a:lstStyle/>
          <a:p>
            <a:r>
              <a:rPr lang="en-US" dirty="0" smtClean="0"/>
              <a:t>Easily handle approximately 1,500 particles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rotWithShape="1">
          <a:blip r:embed="rId3">
            <a:clrChange>
              <a:clrFrom>
                <a:srgbClr val="000000"/>
              </a:clrFrom>
              <a:clrTo>
                <a:srgbClr val="000000">
                  <a:alpha val="0"/>
                </a:srgbClr>
              </a:clrTo>
            </a:clrChange>
          </a:blip>
          <a:srcRect l="27907" t="17882" r="1162" b="19379"/>
          <a:stretch/>
        </p:blipFill>
        <p:spPr>
          <a:xfrm>
            <a:off x="3124200" y="1524000"/>
            <a:ext cx="5634311" cy="2803289"/>
          </a:xfrm>
          <a:prstGeom prst="rect">
            <a:avLst/>
          </a:prstGeom>
        </p:spPr>
      </p:pic>
      <p:pic>
        <p:nvPicPr>
          <p:cNvPr id="9" name="Picture 8"/>
          <p:cNvPicPr>
            <a:picLocks noChangeAspect="1"/>
          </p:cNvPicPr>
          <p:nvPr/>
        </p:nvPicPr>
        <p:blipFill rotWithShape="1">
          <a:blip r:embed="rId4">
            <a:clrChange>
              <a:clrFrom>
                <a:srgbClr val="000000"/>
              </a:clrFrom>
              <a:clrTo>
                <a:srgbClr val="000000">
                  <a:alpha val="0"/>
                </a:srgbClr>
              </a:clrTo>
            </a:clrChange>
          </a:blip>
          <a:srcRect l="18750" t="33704" r="70834" b="30139"/>
          <a:stretch/>
        </p:blipFill>
        <p:spPr>
          <a:xfrm>
            <a:off x="4572000" y="4413249"/>
            <a:ext cx="929808" cy="1815465"/>
          </a:xfrm>
          <a:prstGeom prst="rect">
            <a:avLst/>
          </a:prstGeom>
        </p:spPr>
      </p:pic>
      <p:pic>
        <p:nvPicPr>
          <p:cNvPr id="10" name="Picture 9"/>
          <p:cNvPicPr>
            <a:picLocks noChangeAspect="1"/>
          </p:cNvPicPr>
          <p:nvPr/>
        </p:nvPicPr>
        <p:blipFill rotWithShape="1">
          <a:blip r:embed="rId5">
            <a:clrChange>
              <a:clrFrom>
                <a:srgbClr val="000000"/>
              </a:clrFrom>
              <a:clrTo>
                <a:srgbClr val="000000">
                  <a:alpha val="0"/>
                </a:srgbClr>
              </a:clrTo>
            </a:clrChange>
            <a:extLst>
              <a:ext uri="{BEBA8EAE-BF5A-486C-A8C5-ECC9F3942E4B}">
                <a14:imgProps xmlns:a14="http://schemas.microsoft.com/office/drawing/2010/main">
                  <a14:imgLayer r:embed="rId6">
                    <a14:imgEffect>
                      <a14:saturation sat="400000"/>
                    </a14:imgEffect>
                  </a14:imgLayer>
                </a14:imgProps>
              </a:ext>
            </a:extLst>
          </a:blip>
          <a:srcRect l="2385" t="34985" r="59815" b="29721"/>
          <a:stretch/>
        </p:blipFill>
        <p:spPr>
          <a:xfrm>
            <a:off x="5502358" y="4522731"/>
            <a:ext cx="3243529" cy="1703553"/>
          </a:xfrm>
          <a:prstGeom prst="rect">
            <a:avLst/>
          </a:prstGeom>
          <a:effectLst>
            <a:outerShdw blurRad="50800" dist="38100" dir="16200000" rotWithShape="0">
              <a:prstClr val="black">
                <a:alpha val="40000"/>
              </a:prstClr>
            </a:outerShdw>
            <a:softEdge rad="0"/>
          </a:effectLst>
        </p:spPr>
      </p:pic>
      <p:pic>
        <p:nvPicPr>
          <p:cNvPr id="13" name="Picture 12"/>
          <p:cNvPicPr>
            <a:picLocks noChangeAspect="1"/>
          </p:cNvPicPr>
          <p:nvPr/>
        </p:nvPicPr>
        <p:blipFill>
          <a:blip r:embed="rId7"/>
          <a:stretch>
            <a:fillRect/>
          </a:stretch>
        </p:blipFill>
        <p:spPr>
          <a:xfrm>
            <a:off x="723900" y="3901440"/>
            <a:ext cx="3088927" cy="23272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TC103457485[[fn=Mesh]]</Template>
  <TotalTime>328</TotalTime>
  <Words>601</Words>
  <Application>Microsoft Office PowerPoint</Application>
  <PresentationFormat>On-screen Show (4:3)</PresentationFormat>
  <Paragraphs>161</Paragraphs>
  <Slides>15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Obelisk 2</vt:lpstr>
      <vt:lpstr>Disclaimer:</vt:lpstr>
      <vt:lpstr>Game Play</vt:lpstr>
      <vt:lpstr>Choices</vt:lpstr>
      <vt:lpstr>Time Scale</vt:lpstr>
      <vt:lpstr>Artificial Intelligence</vt:lpstr>
      <vt:lpstr>Graphical Beauty</vt:lpstr>
      <vt:lpstr>Motion Blur</vt:lpstr>
      <vt:lpstr>Particle System</vt:lpstr>
      <vt:lpstr>Destructible Environments</vt:lpstr>
      <vt:lpstr>Multi-Threaded Constant Physics</vt:lpstr>
      <vt:lpstr>Wireframe Models</vt:lpstr>
      <vt:lpstr>PROtek Editor 2.0</vt:lpstr>
      <vt:lpstr>Metrics</vt:lpstr>
      <vt:lpstr>Download and Play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Obelisk2</dc:title>
  <dc:creator>Peter R. Ott</dc:creator>
  <cp:lastModifiedBy>Peter Ott</cp:lastModifiedBy>
  <cp:revision>102</cp:revision>
  <dcterms:created xsi:type="dcterms:W3CDTF">2013-01-19T01:18:54Z</dcterms:created>
  <dcterms:modified xsi:type="dcterms:W3CDTF">2013-05-30T03:35:35Z</dcterms:modified>
</cp:coreProperties>
</file>